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4" r:id="rId9"/>
    <p:sldId id="265" r:id="rId10"/>
  </p:sldIdLst>
  <p:sldSz cx="14630400" cy="8229600"/>
  <p:notesSz cx="8229600" cy="1463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BB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4" d="100"/>
          <a:sy n="74" d="100"/>
        </p:scale>
        <p:origin x="44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192825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split orient="vert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p:transition spd="slow">
    <p:split orient="vert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p:transition spd="slow">
    <p:split orient="vert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p:transition spd="slow">
    <p:split orient="vert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p:transition spd="slow">
    <p:split orient="vert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p:transition spd="slow">
    <p:split orient="vert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p:transition spd="slow">
    <p:split orient="vert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p:transition spd="slow">
    <p:split orient="vert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p:transition spd="slow">
    <p:split orient="vert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p:transition spd="slow">
    <p:split orient="vert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p:transition spd="slow">
    <p:split orient="vert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split orient="vert"/>
  </p:transition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90444" y="1924685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500"/>
              </a:lnSpc>
              <a:buNone/>
            </a:pPr>
            <a:r>
              <a:rPr lang="en-US" sz="4400" kern="0" spc="-89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Breast Cancer Prediction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826687" y="3332718"/>
            <a:ext cx="7468553" cy="1915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In this presentation, we will explore how AI and machine learning techniques can be leveraged to predict breast cancer with high accuracy. We will cover the key steps involved , preprocessing techniques , trained models  and highlighting the insights and findings that emerged from our analysis.</a:t>
            </a:r>
            <a:endParaRPr lang="en-US" sz="1850" dirty="0"/>
          </a:p>
        </p:txBody>
      </p:sp>
      <p:sp>
        <p:nvSpPr>
          <p:cNvPr id="5" name="Shape 2"/>
          <p:cNvSpPr/>
          <p:nvPr/>
        </p:nvSpPr>
        <p:spPr>
          <a:xfrm>
            <a:off x="6324124" y="5898833"/>
            <a:ext cx="382905" cy="382905"/>
          </a:xfrm>
          <a:prstGeom prst="roundRect">
            <a:avLst>
              <a:gd name="adj" fmla="val 23878209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6826687" y="5880973"/>
            <a:ext cx="2531507" cy="418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350" b="1" kern="0" spc="-38" dirty="0">
                <a:solidFill>
                  <a:srgbClr val="272525"/>
                </a:solidFill>
                <a:latin typeface="Source Sans Pro Bold" pitchFamily="34" charset="0"/>
                <a:ea typeface="Source Sans Pro Bold" pitchFamily="34" charset="-122"/>
                <a:cs typeface="Source Sans Pro Bold" pitchFamily="34" charset="-120"/>
              </a:rPr>
              <a:t>- Atharv Sasturkar</a:t>
            </a:r>
            <a:endParaRPr lang="en-US" sz="2350" dirty="0"/>
          </a:p>
        </p:txBody>
      </p:sp>
    </p:spTree>
  </p:cSld>
  <p:clrMapOvr>
    <a:masterClrMapping/>
  </p:clrMapOvr>
  <p:transition spd="slow">
    <p:split orient="vert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792481"/>
            <a:ext cx="7649528" cy="8036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kern="0" spc="-89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Data Preprocessing Techniques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2135763"/>
            <a:ext cx="2888933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IN" sz="2200" dirty="0">
                <a:latin typeface="Source Serif Pro Semi Bold"/>
              </a:rPr>
              <a:t>Resizing</a:t>
            </a:r>
            <a:endParaRPr lang="en-US" sz="2200" dirty="0">
              <a:latin typeface="Source Serif Pro Semi Bold"/>
            </a:endParaRPr>
          </a:p>
        </p:txBody>
      </p:sp>
      <p:sp>
        <p:nvSpPr>
          <p:cNvPr id="4" name="Text 2"/>
          <p:cNvSpPr/>
          <p:nvPr/>
        </p:nvSpPr>
        <p:spPr>
          <a:xfrm>
            <a:off x="823913" y="2927945"/>
            <a:ext cx="3914776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latin typeface="Source Serif Pro Semi Bold"/>
              </a:rPr>
              <a:t>To ensure all images have a uniform size, which is a requirement for most models</a:t>
            </a:r>
            <a:r>
              <a:rPr lang="en-US" sz="2000" dirty="0"/>
              <a:t>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5246053" y="216612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IN" sz="2200" dirty="0">
                <a:latin typeface="Source Serif Pro Semi Bold"/>
              </a:rPr>
              <a:t>Normalization</a:t>
            </a:r>
            <a:endParaRPr lang="en-US" sz="2200" dirty="0">
              <a:latin typeface="Source Serif Pro Semi Bold"/>
            </a:endParaRPr>
          </a:p>
        </p:txBody>
      </p:sp>
      <p:sp>
        <p:nvSpPr>
          <p:cNvPr id="6" name="Text 4"/>
          <p:cNvSpPr/>
          <p:nvPr/>
        </p:nvSpPr>
        <p:spPr>
          <a:xfrm>
            <a:off x="5246053" y="2927945"/>
            <a:ext cx="3928586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latin typeface="Source Serif Pro Semi Bold"/>
              </a:rPr>
              <a:t>To scale pixel values to a specific range.</a:t>
            </a:r>
          </a:p>
          <a:p>
            <a:r>
              <a:rPr lang="en-US" sz="1850" b="1" dirty="0">
                <a:latin typeface="Source Serif Pro Semi Bold"/>
              </a:rPr>
              <a:t>Methods:</a:t>
            </a:r>
          </a:p>
          <a:p>
            <a:r>
              <a:rPr lang="en-US" sz="1850" dirty="0">
                <a:latin typeface="Source Serif Pro Semi Bold"/>
              </a:rPr>
              <a:t>Divide pixel values by 255 (if pixel range is 0-255).</a:t>
            </a:r>
          </a:p>
          <a:p>
            <a:r>
              <a:rPr lang="en-US" sz="1850" dirty="0">
                <a:latin typeface="Source Serif Pro Semi Bold"/>
              </a:rPr>
              <a:t>Apply mean subtraction and standard deviation scaling</a:t>
            </a:r>
          </a:p>
          <a:p>
            <a:pPr marL="0" indent="0">
              <a:lnSpc>
                <a:spcPts val="3000"/>
              </a:lnSpc>
              <a:buNone/>
            </a:pP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9674701" y="2186325"/>
            <a:ext cx="3799761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IN" sz="2200" dirty="0">
                <a:latin typeface="Source Serif Pro Semi Bold"/>
              </a:rPr>
              <a:t>Data Augmentation</a:t>
            </a:r>
            <a:endParaRPr lang="en-US" sz="2200" dirty="0">
              <a:latin typeface="Source Serif Pro Semi Bold"/>
            </a:endParaRPr>
          </a:p>
        </p:txBody>
      </p:sp>
      <p:sp>
        <p:nvSpPr>
          <p:cNvPr id="8" name="Text 6"/>
          <p:cNvSpPr/>
          <p:nvPr/>
        </p:nvSpPr>
        <p:spPr>
          <a:xfrm>
            <a:off x="9682003" y="2927945"/>
            <a:ext cx="3928586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latin typeface="Source Serif Pro Semi Bold"/>
              </a:rPr>
              <a:t>To artificially increase dataset size and diversity, reducing overfitting</a:t>
            </a:r>
            <a:r>
              <a:rPr lang="en-US" sz="2000" dirty="0"/>
              <a:t>.</a:t>
            </a: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.</a:t>
            </a:r>
            <a:endParaRPr lang="en-US" sz="185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7F7C3C-CFB9-3F84-6D62-007C11FEF4CD}"/>
              </a:ext>
            </a:extLst>
          </p:cNvPr>
          <p:cNvSpPr txBox="1"/>
          <p:nvPr/>
        </p:nvSpPr>
        <p:spPr>
          <a:xfrm>
            <a:off x="837724" y="5422501"/>
            <a:ext cx="30470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Grayscale Conversion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1518CF8-B6AA-8C57-ED14-4FCECF4CCC40}"/>
              </a:ext>
            </a:extLst>
          </p:cNvPr>
          <p:cNvSpPr txBox="1"/>
          <p:nvPr/>
        </p:nvSpPr>
        <p:spPr>
          <a:xfrm>
            <a:off x="837724" y="6133961"/>
            <a:ext cx="39147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tasks where color is irrelevant, converting to grayscale reduces data complexity</a:t>
            </a:r>
            <a:endParaRPr lang="en-IN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EC5770B-59E0-AB8F-9084-D9F1A7C696E5}"/>
              </a:ext>
            </a:extLst>
          </p:cNvPr>
          <p:cNvSpPr txBox="1"/>
          <p:nvPr/>
        </p:nvSpPr>
        <p:spPr>
          <a:xfrm>
            <a:off x="6532880" y="5471598"/>
            <a:ext cx="2336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Histogram Equalization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1EB37A9-9F4A-B098-3CE4-0FE8CDB6DFE3}"/>
              </a:ext>
            </a:extLst>
          </p:cNvPr>
          <p:cNvSpPr txBox="1"/>
          <p:nvPr/>
        </p:nvSpPr>
        <p:spPr>
          <a:xfrm>
            <a:off x="6532880" y="6133961"/>
            <a:ext cx="4094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 enhance contrast, especially in poorly illuminated images.</a:t>
            </a:r>
            <a:endParaRPr lang="en-IN" dirty="0"/>
          </a:p>
        </p:txBody>
      </p:sp>
    </p:spTree>
  </p:cSld>
  <p:clrMapOvr>
    <a:masterClrMapping/>
  </p:clrMapOvr>
  <p:transition spd="slow">
    <p:split orient="vert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733663"/>
            <a:ext cx="6111716" cy="5538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kern="0" spc="-89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Feature Extraction methods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1181457" y="1796653"/>
            <a:ext cx="30480" cy="5699284"/>
          </a:xfrm>
          <a:prstGeom prst="roundRect">
            <a:avLst>
              <a:gd name="adj" fmla="val 329856"/>
            </a:avLst>
          </a:prstGeom>
          <a:solidFill>
            <a:srgbClr val="D6BADD"/>
          </a:solidFill>
          <a:ln/>
        </p:spPr>
      </p:sp>
      <p:sp>
        <p:nvSpPr>
          <p:cNvPr id="5" name="Shape 2"/>
          <p:cNvSpPr/>
          <p:nvPr/>
        </p:nvSpPr>
        <p:spPr>
          <a:xfrm>
            <a:off x="1435477" y="2319814"/>
            <a:ext cx="837724" cy="30480"/>
          </a:xfrm>
          <a:prstGeom prst="roundRect">
            <a:avLst>
              <a:gd name="adj" fmla="val 329856"/>
            </a:avLst>
          </a:prstGeom>
          <a:solidFill>
            <a:srgbClr val="D6BADD"/>
          </a:solidFill>
          <a:ln/>
        </p:spPr>
      </p:sp>
      <p:sp>
        <p:nvSpPr>
          <p:cNvPr id="6" name="Shape 3"/>
          <p:cNvSpPr/>
          <p:nvPr/>
        </p:nvSpPr>
        <p:spPr>
          <a:xfrm>
            <a:off x="927437" y="2065853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1112222" y="2166104"/>
            <a:ext cx="168950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kern="0" spc="-53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2513290" y="2035969"/>
            <a:ext cx="5025430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IN" sz="2200" dirty="0">
                <a:latin typeface="Source Serif Pro Semi Bold"/>
              </a:rPr>
              <a:t>GLCM (Gray-Level Co-occurrence Matrix</a:t>
            </a:r>
            <a:r>
              <a:rPr lang="en-IN" sz="2400" dirty="0"/>
              <a:t>)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2513290" y="2531507"/>
            <a:ext cx="579298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latin typeface="Source Serif Pro Semi Bold"/>
              </a:rPr>
              <a:t>GLCM analyzes the spatial relationship between pixel intensities in an image</a:t>
            </a:r>
          </a:p>
        </p:txBody>
      </p:sp>
      <p:sp>
        <p:nvSpPr>
          <p:cNvPr id="10" name="Shape 7"/>
          <p:cNvSpPr/>
          <p:nvPr/>
        </p:nvSpPr>
        <p:spPr>
          <a:xfrm>
            <a:off x="1435477" y="4299347"/>
            <a:ext cx="837724" cy="30480"/>
          </a:xfrm>
          <a:prstGeom prst="roundRect">
            <a:avLst>
              <a:gd name="adj" fmla="val 329856"/>
            </a:avLst>
          </a:prstGeom>
          <a:solidFill>
            <a:srgbClr val="D6BADD"/>
          </a:solidFill>
          <a:ln/>
        </p:spPr>
      </p:sp>
      <p:sp>
        <p:nvSpPr>
          <p:cNvPr id="11" name="Shape 8"/>
          <p:cNvSpPr/>
          <p:nvPr/>
        </p:nvSpPr>
        <p:spPr>
          <a:xfrm>
            <a:off x="927437" y="4045387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1112222" y="4145637"/>
            <a:ext cx="168950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kern="0" spc="-53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2</a:t>
            </a:r>
            <a:endParaRPr lang="en-US" sz="2650" dirty="0"/>
          </a:p>
        </p:txBody>
      </p:sp>
      <p:sp>
        <p:nvSpPr>
          <p:cNvPr id="13" name="Text 10"/>
          <p:cNvSpPr/>
          <p:nvPr/>
        </p:nvSpPr>
        <p:spPr>
          <a:xfrm>
            <a:off x="2513290" y="4015502"/>
            <a:ext cx="370653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IN" sz="2200" dirty="0">
                <a:latin typeface="Source Serif Pro Semi Bold"/>
              </a:rPr>
              <a:t>LBP (Local Binary Patterns)</a:t>
            </a:r>
            <a:endParaRPr lang="en-US" sz="2200" dirty="0">
              <a:latin typeface="Source Serif Pro Semi Bold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2513290" y="4511040"/>
            <a:ext cx="579298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latin typeface="Source Serif Pro Semi Bold"/>
              </a:rPr>
              <a:t>Extracts local texture features by comparing each pixel with its surrounding neighbors</a:t>
            </a:r>
            <a:r>
              <a:rPr lang="en-US" sz="2000" dirty="0"/>
              <a:t>.</a:t>
            </a:r>
            <a:endParaRPr lang="en-US" sz="1850" dirty="0"/>
          </a:p>
        </p:txBody>
      </p:sp>
      <p:sp>
        <p:nvSpPr>
          <p:cNvPr id="15" name="Shape 12"/>
          <p:cNvSpPr/>
          <p:nvPr/>
        </p:nvSpPr>
        <p:spPr>
          <a:xfrm>
            <a:off x="1435477" y="6278880"/>
            <a:ext cx="837724" cy="30480"/>
          </a:xfrm>
          <a:prstGeom prst="roundRect">
            <a:avLst>
              <a:gd name="adj" fmla="val 329856"/>
            </a:avLst>
          </a:prstGeom>
          <a:solidFill>
            <a:srgbClr val="D6BADD"/>
          </a:solidFill>
          <a:ln/>
        </p:spPr>
      </p:sp>
      <p:sp>
        <p:nvSpPr>
          <p:cNvPr id="16" name="Shape 13"/>
          <p:cNvSpPr/>
          <p:nvPr/>
        </p:nvSpPr>
        <p:spPr>
          <a:xfrm>
            <a:off x="927437" y="6024920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1112222" y="6125170"/>
            <a:ext cx="168950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kern="0" spc="-53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3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2513290" y="5995035"/>
            <a:ext cx="638496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IN" sz="2200" dirty="0">
                <a:latin typeface="Source Serif Pro Semi Bold"/>
              </a:rPr>
              <a:t>MVM-LBP (Multi-View Multi-scale Local Binary Patterns)</a:t>
            </a:r>
            <a:endParaRPr lang="en-US" sz="2200" dirty="0">
              <a:latin typeface="Source Serif Pro Semi Bold"/>
            </a:endParaRPr>
          </a:p>
        </p:txBody>
      </p:sp>
      <p:sp>
        <p:nvSpPr>
          <p:cNvPr id="19" name="Text 16"/>
          <p:cNvSpPr/>
          <p:nvPr/>
        </p:nvSpPr>
        <p:spPr>
          <a:xfrm>
            <a:off x="2513290" y="6490573"/>
            <a:ext cx="579298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erif Pro Semi Bold"/>
                <a:ea typeface="Source Sans Pro" pitchFamily="34" charset="-122"/>
                <a:cs typeface="Source Sans Pro" pitchFamily="34" charset="-120"/>
              </a:rPr>
              <a:t>Employed techniques like oversampling and undersampling to address the class imbalance in the dataset.</a:t>
            </a:r>
            <a:endParaRPr lang="en-US" sz="1850" dirty="0">
              <a:latin typeface="Source Serif Pro Semi Bold"/>
            </a:endParaRPr>
          </a:p>
        </p:txBody>
      </p:sp>
    </p:spTree>
  </p:cSld>
  <p:clrMapOvr>
    <a:masterClrMapping/>
  </p:clrMapOvr>
  <p:transition spd="slow">
    <p:split orient="vert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02456" y="475536"/>
            <a:ext cx="4050387" cy="506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950"/>
              </a:lnSpc>
              <a:buNone/>
            </a:pPr>
            <a:r>
              <a:rPr lang="en-US" sz="3150" kern="0" spc="-64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Model Evaluation</a:t>
            </a:r>
            <a:endParaRPr lang="en-US" sz="31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4221" y="1325999"/>
            <a:ext cx="1329095" cy="125122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905012" y="1941314"/>
            <a:ext cx="107513" cy="3442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650" kern="0" spc="-34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1</a:t>
            </a:r>
            <a:endParaRPr lang="en-US" sz="1650" dirty="0"/>
          </a:p>
        </p:txBody>
      </p:sp>
      <p:sp>
        <p:nvSpPr>
          <p:cNvPr id="5" name="Text 2"/>
          <p:cNvSpPr/>
          <p:nvPr/>
        </p:nvSpPr>
        <p:spPr>
          <a:xfrm>
            <a:off x="4795361" y="1635681"/>
            <a:ext cx="2025134" cy="2531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kern="0" spc="-32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Accuracy</a:t>
            </a:r>
            <a:endParaRPr lang="en-US" sz="1550" dirty="0"/>
          </a:p>
        </p:txBody>
      </p:sp>
      <p:sp>
        <p:nvSpPr>
          <p:cNvPr id="6" name="Text 3"/>
          <p:cNvSpPr/>
          <p:nvPr/>
        </p:nvSpPr>
        <p:spPr>
          <a:xfrm>
            <a:off x="4795361" y="1992035"/>
            <a:ext cx="3427928" cy="275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kern="0" spc="-27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overall correctness of the model's predictions.</a:t>
            </a:r>
            <a:endParaRPr lang="en-US" sz="1350" dirty="0"/>
          </a:p>
        </p:txBody>
      </p:sp>
      <p:sp>
        <p:nvSpPr>
          <p:cNvPr id="7" name="Shape 4"/>
          <p:cNvSpPr/>
          <p:nvPr/>
        </p:nvSpPr>
        <p:spPr>
          <a:xfrm>
            <a:off x="4666298" y="2589133"/>
            <a:ext cx="9318665" cy="11430"/>
          </a:xfrm>
          <a:prstGeom prst="roundRect">
            <a:avLst>
              <a:gd name="adj" fmla="val 632555"/>
            </a:avLst>
          </a:prstGeom>
          <a:solidFill>
            <a:srgbClr val="D6BADD"/>
          </a:solidFill>
          <a:ln/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9614" y="2620208"/>
            <a:ext cx="2658189" cy="1251228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904893" y="3073718"/>
            <a:ext cx="107513" cy="3442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650" kern="0" spc="-34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2</a:t>
            </a:r>
            <a:endParaRPr lang="en-US" sz="1650" dirty="0"/>
          </a:p>
        </p:txBody>
      </p:sp>
      <p:sp>
        <p:nvSpPr>
          <p:cNvPr id="10" name="Text 6"/>
          <p:cNvSpPr/>
          <p:nvPr/>
        </p:nvSpPr>
        <p:spPr>
          <a:xfrm>
            <a:off x="5459849" y="2929890"/>
            <a:ext cx="2025134" cy="2531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kern="0" spc="-32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Precision</a:t>
            </a:r>
            <a:endParaRPr lang="en-US" sz="1550" dirty="0"/>
          </a:p>
        </p:txBody>
      </p:sp>
      <p:sp>
        <p:nvSpPr>
          <p:cNvPr id="11" name="Text 7"/>
          <p:cNvSpPr/>
          <p:nvPr/>
        </p:nvSpPr>
        <p:spPr>
          <a:xfrm>
            <a:off x="5459849" y="3286244"/>
            <a:ext cx="3355658" cy="275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kern="0" spc="-27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ability to correctly identify positive instances.</a:t>
            </a:r>
            <a:endParaRPr lang="en-US" sz="1350" dirty="0"/>
          </a:p>
        </p:txBody>
      </p:sp>
      <p:sp>
        <p:nvSpPr>
          <p:cNvPr id="12" name="Shape 8"/>
          <p:cNvSpPr/>
          <p:nvPr/>
        </p:nvSpPr>
        <p:spPr>
          <a:xfrm>
            <a:off x="5330785" y="3883343"/>
            <a:ext cx="8654177" cy="11430"/>
          </a:xfrm>
          <a:prstGeom prst="roundRect">
            <a:avLst>
              <a:gd name="adj" fmla="val 632555"/>
            </a:avLst>
          </a:prstGeom>
          <a:solidFill>
            <a:srgbClr val="D6BADD"/>
          </a:solidFill>
          <a:ln/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5127" y="3914418"/>
            <a:ext cx="3987284" cy="1251228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904893" y="4367927"/>
            <a:ext cx="107513" cy="3442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650" kern="0" spc="-34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3</a:t>
            </a:r>
            <a:endParaRPr lang="en-US" sz="1650" dirty="0"/>
          </a:p>
        </p:txBody>
      </p:sp>
      <p:sp>
        <p:nvSpPr>
          <p:cNvPr id="15" name="Text 10"/>
          <p:cNvSpPr/>
          <p:nvPr/>
        </p:nvSpPr>
        <p:spPr>
          <a:xfrm>
            <a:off x="6124456" y="4224099"/>
            <a:ext cx="2025134" cy="2531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kern="0" spc="-32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Recall</a:t>
            </a:r>
            <a:endParaRPr lang="en-US" sz="1550" dirty="0"/>
          </a:p>
        </p:txBody>
      </p:sp>
      <p:sp>
        <p:nvSpPr>
          <p:cNvPr id="16" name="Text 11"/>
          <p:cNvSpPr/>
          <p:nvPr/>
        </p:nvSpPr>
        <p:spPr>
          <a:xfrm>
            <a:off x="6124456" y="4580453"/>
            <a:ext cx="3550801" cy="275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kern="0" spc="-27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ability to correctly identify all positive instances.</a:t>
            </a:r>
            <a:endParaRPr lang="en-US" sz="1350" dirty="0"/>
          </a:p>
        </p:txBody>
      </p:sp>
      <p:sp>
        <p:nvSpPr>
          <p:cNvPr id="17" name="Shape 12"/>
          <p:cNvSpPr/>
          <p:nvPr/>
        </p:nvSpPr>
        <p:spPr>
          <a:xfrm>
            <a:off x="5995392" y="5177552"/>
            <a:ext cx="7989570" cy="11430"/>
          </a:xfrm>
          <a:prstGeom prst="roundRect">
            <a:avLst>
              <a:gd name="adj" fmla="val 632555"/>
            </a:avLst>
          </a:prstGeom>
          <a:solidFill>
            <a:srgbClr val="D6BADD"/>
          </a:solidFill>
          <a:ln/>
        </p:spPr>
      </p:sp>
      <p:pic>
        <p:nvPicPr>
          <p:cNvPr id="1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0520" y="5208627"/>
            <a:ext cx="5316379" cy="1251228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3904893" y="5662136"/>
            <a:ext cx="107513" cy="3442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650" kern="0" spc="-34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4</a:t>
            </a:r>
            <a:endParaRPr lang="en-US" sz="1650" dirty="0"/>
          </a:p>
        </p:txBody>
      </p:sp>
      <p:sp>
        <p:nvSpPr>
          <p:cNvPr id="20" name="Text 14"/>
          <p:cNvSpPr/>
          <p:nvPr/>
        </p:nvSpPr>
        <p:spPr>
          <a:xfrm>
            <a:off x="6788944" y="5518309"/>
            <a:ext cx="2025134" cy="2531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kern="0" spc="-32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F1-Score</a:t>
            </a:r>
            <a:endParaRPr lang="en-US" sz="1550" dirty="0"/>
          </a:p>
        </p:txBody>
      </p:sp>
      <p:sp>
        <p:nvSpPr>
          <p:cNvPr id="21" name="Text 15"/>
          <p:cNvSpPr/>
          <p:nvPr/>
        </p:nvSpPr>
        <p:spPr>
          <a:xfrm>
            <a:off x="6788944" y="5874663"/>
            <a:ext cx="4927997" cy="275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kern="0" spc="-27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harmonic mean of precision and recall, providing a balanced metric.</a:t>
            </a:r>
            <a:endParaRPr lang="en-US" sz="1350" dirty="0"/>
          </a:p>
        </p:txBody>
      </p:sp>
      <p:sp>
        <p:nvSpPr>
          <p:cNvPr id="22" name="Shape 16"/>
          <p:cNvSpPr/>
          <p:nvPr/>
        </p:nvSpPr>
        <p:spPr>
          <a:xfrm>
            <a:off x="6659880" y="6471761"/>
            <a:ext cx="7325082" cy="11430"/>
          </a:xfrm>
          <a:prstGeom prst="roundRect">
            <a:avLst>
              <a:gd name="adj" fmla="val 632555"/>
            </a:avLst>
          </a:prstGeom>
          <a:solidFill>
            <a:srgbClr val="D6BADD"/>
          </a:solidFill>
          <a:ln/>
        </p:spPr>
      </p:sp>
      <p:pic>
        <p:nvPicPr>
          <p:cNvPr id="2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5913" y="6502837"/>
            <a:ext cx="6645593" cy="1251228"/>
          </a:xfrm>
          <a:prstGeom prst="rect">
            <a:avLst/>
          </a:prstGeom>
        </p:spPr>
      </p:pic>
      <p:sp>
        <p:nvSpPr>
          <p:cNvPr id="24" name="Text 17"/>
          <p:cNvSpPr/>
          <p:nvPr/>
        </p:nvSpPr>
        <p:spPr>
          <a:xfrm>
            <a:off x="3904893" y="6956346"/>
            <a:ext cx="107513" cy="3442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650" kern="0" spc="-34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5</a:t>
            </a:r>
            <a:endParaRPr lang="en-US" sz="1650" dirty="0"/>
          </a:p>
        </p:txBody>
      </p:sp>
      <p:sp>
        <p:nvSpPr>
          <p:cNvPr id="25" name="Text 18"/>
          <p:cNvSpPr/>
          <p:nvPr/>
        </p:nvSpPr>
        <p:spPr>
          <a:xfrm>
            <a:off x="7453551" y="6674882"/>
            <a:ext cx="2025134" cy="2531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kern="0" spc="-32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ROC-AUC</a:t>
            </a:r>
            <a:endParaRPr lang="en-US" sz="1550" dirty="0"/>
          </a:p>
        </p:txBody>
      </p:sp>
      <p:sp>
        <p:nvSpPr>
          <p:cNvPr id="26" name="Text 19"/>
          <p:cNvSpPr/>
          <p:nvPr/>
        </p:nvSpPr>
        <p:spPr>
          <a:xfrm>
            <a:off x="7453551" y="7031236"/>
            <a:ext cx="6402348" cy="5507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kern="0" spc="-27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area under the Receiver Operating Characteristic curve, measuring the model's discrimination ability.</a:t>
            </a:r>
            <a:endParaRPr lang="en-US" sz="1350" dirty="0"/>
          </a:p>
        </p:txBody>
      </p:sp>
    </p:spTree>
  </p:cSld>
  <p:clrMapOvr>
    <a:masterClrMapping/>
  </p:clrMapOvr>
  <p:transition spd="slow">
    <p:split orient="vert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5213" y="912376"/>
            <a:ext cx="7021235" cy="6347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950"/>
              </a:lnSpc>
              <a:buNone/>
            </a:pPr>
            <a:r>
              <a:rPr lang="en-US" sz="3950" kern="0" spc="-8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Comparative Analysis of Models</a:t>
            </a:r>
            <a:endParaRPr lang="en-US" sz="3950" dirty="0"/>
          </a:p>
        </p:txBody>
      </p:sp>
      <p:sp>
        <p:nvSpPr>
          <p:cNvPr id="4" name="Text 1"/>
          <p:cNvSpPr/>
          <p:nvPr/>
        </p:nvSpPr>
        <p:spPr>
          <a:xfrm>
            <a:off x="755213" y="1978581"/>
            <a:ext cx="3654981" cy="712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600"/>
              </a:lnSpc>
              <a:buNone/>
            </a:pPr>
            <a:r>
              <a:rPr lang="en-US" sz="5600" kern="0" spc="-112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78%</a:t>
            </a:r>
            <a:endParaRPr lang="en-US" sz="5600" dirty="0"/>
          </a:p>
        </p:txBody>
      </p:sp>
      <p:sp>
        <p:nvSpPr>
          <p:cNvPr id="5" name="Text 2"/>
          <p:cNvSpPr/>
          <p:nvPr/>
        </p:nvSpPr>
        <p:spPr>
          <a:xfrm>
            <a:off x="1313259" y="2960370"/>
            <a:ext cx="2538770" cy="317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1950" dirty="0">
                <a:latin typeface="Source Serif Pro Semi Bold"/>
              </a:rPr>
              <a:t>VGG-16</a:t>
            </a:r>
          </a:p>
        </p:txBody>
      </p:sp>
      <p:sp>
        <p:nvSpPr>
          <p:cNvPr id="6" name="Text 3"/>
          <p:cNvSpPr/>
          <p:nvPr/>
        </p:nvSpPr>
        <p:spPr>
          <a:xfrm>
            <a:off x="755213" y="3407093"/>
            <a:ext cx="3654981" cy="6905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650" dirty="0"/>
              <a:t>Demonstrated the highest accuracy of 78% among the models tested.</a:t>
            </a:r>
          </a:p>
        </p:txBody>
      </p:sp>
      <p:sp>
        <p:nvSpPr>
          <p:cNvPr id="7" name="Text 4"/>
          <p:cNvSpPr/>
          <p:nvPr/>
        </p:nvSpPr>
        <p:spPr>
          <a:xfrm>
            <a:off x="4733806" y="1978581"/>
            <a:ext cx="3654981" cy="712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600"/>
              </a:lnSpc>
              <a:buNone/>
            </a:pPr>
            <a:r>
              <a:rPr lang="en-US" sz="5600" kern="0" spc="-112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73%</a:t>
            </a:r>
            <a:endParaRPr lang="en-US" sz="5600" dirty="0"/>
          </a:p>
        </p:txBody>
      </p:sp>
      <p:sp>
        <p:nvSpPr>
          <p:cNvPr id="8" name="Text 5"/>
          <p:cNvSpPr/>
          <p:nvPr/>
        </p:nvSpPr>
        <p:spPr>
          <a:xfrm>
            <a:off x="5291852" y="2960370"/>
            <a:ext cx="2538770" cy="317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1950" dirty="0">
                <a:latin typeface="Source Serif Pro Semi Bold"/>
              </a:rPr>
              <a:t>Resnet50</a:t>
            </a:r>
          </a:p>
        </p:txBody>
      </p:sp>
      <p:sp>
        <p:nvSpPr>
          <p:cNvPr id="9" name="Text 6"/>
          <p:cNvSpPr/>
          <p:nvPr/>
        </p:nvSpPr>
        <p:spPr>
          <a:xfrm>
            <a:off x="4733806" y="3407093"/>
            <a:ext cx="3654981" cy="6905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650" kern="0" spc="-3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Achieved an accuracy of 73% in predicting breast cancer risk.</a:t>
            </a:r>
            <a:endParaRPr lang="en-US" sz="1650" dirty="0"/>
          </a:p>
        </p:txBody>
      </p:sp>
      <p:sp>
        <p:nvSpPr>
          <p:cNvPr id="10" name="Text 7"/>
          <p:cNvSpPr/>
          <p:nvPr/>
        </p:nvSpPr>
        <p:spPr>
          <a:xfrm>
            <a:off x="2716093" y="4749283"/>
            <a:ext cx="3654981" cy="712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600"/>
              </a:lnSpc>
              <a:buNone/>
            </a:pPr>
            <a:r>
              <a:rPr lang="en-US" sz="5600" kern="0" spc="-112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76%</a:t>
            </a:r>
            <a:endParaRPr lang="en-US" sz="5600" dirty="0"/>
          </a:p>
        </p:txBody>
      </p:sp>
      <p:sp>
        <p:nvSpPr>
          <p:cNvPr id="11" name="Text 8"/>
          <p:cNvSpPr/>
          <p:nvPr/>
        </p:nvSpPr>
        <p:spPr>
          <a:xfrm>
            <a:off x="3223319" y="5541169"/>
            <a:ext cx="2538770" cy="317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1950" dirty="0"/>
              <a:t>Resnet18</a:t>
            </a:r>
          </a:p>
        </p:txBody>
      </p:sp>
      <p:sp>
        <p:nvSpPr>
          <p:cNvPr id="12" name="Text 9"/>
          <p:cNvSpPr/>
          <p:nvPr/>
        </p:nvSpPr>
        <p:spPr>
          <a:xfrm>
            <a:off x="2841247" y="6002157"/>
            <a:ext cx="3654981" cy="1035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650" kern="0" spc="-3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Delivered an impressive 76% accuracy, with fast training and efficient performance.</a:t>
            </a:r>
            <a:endParaRPr lang="en-US" sz="1650" dirty="0"/>
          </a:p>
        </p:txBody>
      </p:sp>
      <p:sp>
        <p:nvSpPr>
          <p:cNvPr id="13" name="Text 10"/>
          <p:cNvSpPr/>
          <p:nvPr/>
        </p:nvSpPr>
        <p:spPr>
          <a:xfrm>
            <a:off x="4733806" y="4852868"/>
            <a:ext cx="3654981" cy="712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600"/>
              </a:lnSpc>
              <a:buNone/>
            </a:pPr>
            <a:endParaRPr lang="en-US" sz="5600" dirty="0"/>
          </a:p>
        </p:txBody>
      </p:sp>
      <p:sp>
        <p:nvSpPr>
          <p:cNvPr id="14" name="Text 11"/>
          <p:cNvSpPr/>
          <p:nvPr/>
        </p:nvSpPr>
        <p:spPr>
          <a:xfrm>
            <a:off x="5176480" y="5834658"/>
            <a:ext cx="2769632" cy="317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endParaRPr lang="en-US" sz="1950" dirty="0"/>
          </a:p>
        </p:txBody>
      </p:sp>
      <p:sp>
        <p:nvSpPr>
          <p:cNvPr id="15" name="Text 12"/>
          <p:cNvSpPr/>
          <p:nvPr/>
        </p:nvSpPr>
        <p:spPr>
          <a:xfrm>
            <a:off x="4733806" y="6281380"/>
            <a:ext cx="3654981" cy="6905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endParaRPr lang="en-US" sz="1650" dirty="0"/>
          </a:p>
        </p:txBody>
      </p:sp>
    </p:spTree>
  </p:cSld>
  <p:clrMapOvr>
    <a:masterClrMapping/>
  </p:clrMapOvr>
  <p:transition spd="slow">
    <p:split orient="vert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182291"/>
            <a:ext cx="6295668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kern="0" spc="-89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Key Findings and Insights</a:t>
            </a:r>
            <a:endParaRPr lang="en-US" sz="4400" dirty="0"/>
          </a:p>
        </p:txBody>
      </p:sp>
      <p:sp>
        <p:nvSpPr>
          <p:cNvPr id="5" name="Text 2"/>
          <p:cNvSpPr/>
          <p:nvPr/>
        </p:nvSpPr>
        <p:spPr>
          <a:xfrm>
            <a:off x="6508909" y="2614732"/>
            <a:ext cx="168950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7101959" y="2514481"/>
            <a:ext cx="2836783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5896808" y="2834641"/>
            <a:ext cx="2836783" cy="1915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endParaRPr lang="en-US" sz="1850" dirty="0"/>
          </a:p>
        </p:txBody>
      </p:sp>
      <p:sp>
        <p:nvSpPr>
          <p:cNvPr id="8" name="Shape 5"/>
          <p:cNvSpPr/>
          <p:nvPr/>
        </p:nvSpPr>
        <p:spPr>
          <a:xfrm>
            <a:off x="6303803" y="2433559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  <p:txBody>
          <a:bodyPr/>
          <a:lstStyle/>
          <a:p>
            <a:r>
              <a:rPr lang="en-US" sz="2000" dirty="0"/>
              <a:t> </a:t>
            </a:r>
            <a:r>
              <a:rPr lang="en-US" sz="2000" b="1" dirty="0"/>
              <a:t>1</a:t>
            </a:r>
            <a:endParaRPr lang="en-IN" sz="2000" b="1" dirty="0"/>
          </a:p>
        </p:txBody>
      </p:sp>
      <p:sp>
        <p:nvSpPr>
          <p:cNvPr id="9" name="Text 6"/>
          <p:cNvSpPr/>
          <p:nvPr/>
        </p:nvSpPr>
        <p:spPr>
          <a:xfrm>
            <a:off x="10648989" y="2445782"/>
            <a:ext cx="168950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7283529" y="2373195"/>
            <a:ext cx="2836783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kern="0" spc="-44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Superior Model Performance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7283529" y="3297002"/>
            <a:ext cx="2836783" cy="1915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VGG-16 emerged as the top-performing model, achieving an impressive 78% accuracy in breast cancer prediction.</a:t>
            </a:r>
            <a:endParaRPr lang="en-US" sz="1850" dirty="0"/>
          </a:p>
        </p:txBody>
      </p:sp>
      <p:sp>
        <p:nvSpPr>
          <p:cNvPr id="12" name="Shape 9"/>
          <p:cNvSpPr/>
          <p:nvPr/>
        </p:nvSpPr>
        <p:spPr>
          <a:xfrm>
            <a:off x="10464204" y="2427668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  <p:txBody>
          <a:bodyPr/>
          <a:lstStyle/>
          <a:p>
            <a:r>
              <a:rPr lang="en-US" sz="2000" b="1" dirty="0"/>
              <a:t> 2</a:t>
            </a:r>
            <a:endParaRPr lang="en-IN" sz="2000" b="1" dirty="0"/>
          </a:p>
        </p:txBody>
      </p:sp>
      <p:sp>
        <p:nvSpPr>
          <p:cNvPr id="14" name="Text 11"/>
          <p:cNvSpPr/>
          <p:nvPr/>
        </p:nvSpPr>
        <p:spPr>
          <a:xfrm>
            <a:off x="11346616" y="2482692"/>
            <a:ext cx="3018353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kern="0" spc="-44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Potential Clinical Impact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1325463" y="3185558"/>
            <a:ext cx="3018353" cy="24114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high-accuracy models developed in this study can aid early detection and interventions, leading to improved patient outcomes.</a:t>
            </a:r>
            <a:endParaRPr lang="en-US" sz="1850" dirty="0"/>
          </a:p>
        </p:txBody>
      </p:sp>
    </p:spTree>
  </p:cSld>
  <p:clrMapOvr>
    <a:masterClrMapping/>
  </p:clrMapOvr>
  <p:transition spd="slow">
    <p:split orient="vert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793433"/>
            <a:ext cx="820924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kern="0" spc="-89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Future Directions and Conclusion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837724" y="1976199"/>
            <a:ext cx="2159079" cy="1357193"/>
          </a:xfrm>
          <a:prstGeom prst="roundRect">
            <a:avLst>
              <a:gd name="adj" fmla="val 7408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084659" y="2415421"/>
            <a:ext cx="149543" cy="478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750"/>
              </a:lnSpc>
              <a:buNone/>
            </a:pPr>
            <a:r>
              <a:rPr lang="en-US" sz="2350" kern="0" spc="-47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1</a:t>
            </a:r>
            <a:endParaRPr lang="en-US" sz="2350" dirty="0"/>
          </a:p>
        </p:txBody>
      </p:sp>
      <p:sp>
        <p:nvSpPr>
          <p:cNvPr id="5" name="Text 3"/>
          <p:cNvSpPr/>
          <p:nvPr/>
        </p:nvSpPr>
        <p:spPr>
          <a:xfrm>
            <a:off x="3236119" y="2215515"/>
            <a:ext cx="3682603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44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Explore Ensemble Techniques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3236119" y="2711053"/>
            <a:ext cx="933152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Investigate the potential of combining multiple models to further enhance the prediction accuracy.</a:t>
            </a:r>
            <a:endParaRPr lang="en-US" sz="1850" dirty="0"/>
          </a:p>
        </p:txBody>
      </p:sp>
      <p:sp>
        <p:nvSpPr>
          <p:cNvPr id="7" name="Shape 5"/>
          <p:cNvSpPr/>
          <p:nvPr/>
        </p:nvSpPr>
        <p:spPr>
          <a:xfrm>
            <a:off x="3116461" y="3318153"/>
            <a:ext cx="10556558" cy="15240"/>
          </a:xfrm>
          <a:prstGeom prst="roundRect">
            <a:avLst>
              <a:gd name="adj" fmla="val 659712"/>
            </a:avLst>
          </a:prstGeom>
          <a:solidFill>
            <a:srgbClr val="D6BADD"/>
          </a:solidFill>
          <a:ln/>
        </p:spPr>
      </p:sp>
      <p:sp>
        <p:nvSpPr>
          <p:cNvPr id="8" name="Shape 6"/>
          <p:cNvSpPr/>
          <p:nvPr/>
        </p:nvSpPr>
        <p:spPr>
          <a:xfrm>
            <a:off x="837724" y="3453051"/>
            <a:ext cx="4318278" cy="1740218"/>
          </a:xfrm>
          <a:prstGeom prst="roundRect">
            <a:avLst>
              <a:gd name="adj" fmla="val 5777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1084659" y="4083844"/>
            <a:ext cx="149543" cy="478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750"/>
              </a:lnSpc>
              <a:buNone/>
            </a:pPr>
            <a:r>
              <a:rPr lang="en-US" sz="2350" kern="0" spc="-47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2</a:t>
            </a:r>
            <a:endParaRPr lang="en-US" sz="2350" dirty="0"/>
          </a:p>
        </p:txBody>
      </p:sp>
      <p:sp>
        <p:nvSpPr>
          <p:cNvPr id="10" name="Text 8"/>
          <p:cNvSpPr/>
          <p:nvPr/>
        </p:nvSpPr>
        <p:spPr>
          <a:xfrm>
            <a:off x="5395317" y="3692366"/>
            <a:ext cx="3192661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44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Incorporate External Data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5395317" y="4187904"/>
            <a:ext cx="815804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Incorporate additional data sources, such as genomic or medical imaging data, to enrich the feature set and improve model performance.</a:t>
            </a:r>
            <a:endParaRPr lang="en-US" sz="1850" dirty="0"/>
          </a:p>
        </p:txBody>
      </p:sp>
      <p:sp>
        <p:nvSpPr>
          <p:cNvPr id="12" name="Shape 10"/>
          <p:cNvSpPr/>
          <p:nvPr/>
        </p:nvSpPr>
        <p:spPr>
          <a:xfrm>
            <a:off x="5275659" y="5178028"/>
            <a:ext cx="8397359" cy="15240"/>
          </a:xfrm>
          <a:prstGeom prst="roundRect">
            <a:avLst>
              <a:gd name="adj" fmla="val 659712"/>
            </a:avLst>
          </a:prstGeom>
          <a:solidFill>
            <a:srgbClr val="D6BADD"/>
          </a:solidFill>
          <a:ln/>
        </p:spPr>
      </p:sp>
      <p:sp>
        <p:nvSpPr>
          <p:cNvPr id="13" name="Shape 11"/>
          <p:cNvSpPr/>
          <p:nvPr/>
        </p:nvSpPr>
        <p:spPr>
          <a:xfrm>
            <a:off x="837724" y="5312926"/>
            <a:ext cx="6477476" cy="2123242"/>
          </a:xfrm>
          <a:prstGeom prst="roundRect">
            <a:avLst>
              <a:gd name="adj" fmla="val 4735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1084659" y="6135172"/>
            <a:ext cx="149543" cy="478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750"/>
              </a:lnSpc>
              <a:buNone/>
            </a:pPr>
            <a:r>
              <a:rPr lang="en-US" sz="2350" kern="0" spc="-47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3</a:t>
            </a:r>
            <a:endParaRPr lang="en-US" sz="2350" dirty="0"/>
          </a:p>
        </p:txBody>
      </p:sp>
      <p:sp>
        <p:nvSpPr>
          <p:cNvPr id="15" name="Text 13"/>
          <p:cNvSpPr/>
          <p:nvPr/>
        </p:nvSpPr>
        <p:spPr>
          <a:xfrm>
            <a:off x="7554516" y="5552242"/>
            <a:ext cx="4152424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44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Develop Clinical Decision Support</a:t>
            </a:r>
            <a:endParaRPr lang="en-US" sz="2200" dirty="0"/>
          </a:p>
        </p:txBody>
      </p:sp>
      <p:sp>
        <p:nvSpPr>
          <p:cNvPr id="16" name="Text 14"/>
          <p:cNvSpPr/>
          <p:nvPr/>
        </p:nvSpPr>
        <p:spPr>
          <a:xfrm>
            <a:off x="7554516" y="6047780"/>
            <a:ext cx="5998845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Integrate the AI-powered breast cancer prediction models into clinical decision support systems to aid healthcare professionals.</a:t>
            </a:r>
            <a:endParaRPr lang="en-US" sz="1850" dirty="0"/>
          </a:p>
        </p:txBody>
      </p:sp>
    </p:spTree>
  </p:cSld>
  <p:clrMapOvr>
    <a:masterClrMapping/>
  </p:clrMapOvr>
  <p:transition spd="slow">
    <p:split orient="vert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Classification Model Comparison">
            <a:hlinkClick r:id="" action="ppaction://media"/>
            <a:extLst>
              <a:ext uri="{FF2B5EF4-FFF2-40B4-BE49-F238E27FC236}">
                <a16:creationId xmlns:a16="http://schemas.microsoft.com/office/drawing/2014/main" id="{4331A4C6-2712-FFB9-9DE6-D5F112EB555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83227" y="441289"/>
            <a:ext cx="13061373" cy="7347022"/>
          </a:xfrm>
          <a:prstGeom prst="rect">
            <a:avLst/>
          </a:prstGeom>
        </p:spPr>
      </p:pic>
    </p:spTree>
  </p:cSld>
  <p:clrMapOvr>
    <a:masterClrMapping/>
  </p:clrMapOvr>
  <p:transition spd="slow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775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3762732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endParaRPr lang="en-US" sz="4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1EB55D-392F-7732-074D-33544D1E18AB}"/>
              </a:ext>
            </a:extLst>
          </p:cNvPr>
          <p:cNvSpPr txBox="1"/>
          <p:nvPr/>
        </p:nvSpPr>
        <p:spPr>
          <a:xfrm>
            <a:off x="4826000" y="5334000"/>
            <a:ext cx="72440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tx2">
                    <a:lumMod val="75000"/>
                  </a:schemeClr>
                </a:solidFill>
              </a:rPr>
              <a:t>THANK YOU</a:t>
            </a:r>
            <a:endParaRPr lang="en-IN" sz="7200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98FA40-9AA2-99C2-25C9-782AD25CA2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840" y="834211"/>
            <a:ext cx="13634720" cy="3877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068132"/>
      </p:ext>
    </p:extLst>
  </p:cSld>
  <p:clrMapOvr>
    <a:masterClrMapping/>
  </p:clrMapOvr>
  <p:transition spd="slow">
    <p:split orient="vert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</TotalTime>
  <Words>461</Words>
  <Application>Microsoft Office PowerPoint</Application>
  <PresentationFormat>Custom</PresentationFormat>
  <Paragraphs>79</Paragraphs>
  <Slides>9</Slides>
  <Notes>8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Source Sans Pro</vt:lpstr>
      <vt:lpstr>Source Sans Pro Bold</vt:lpstr>
      <vt:lpstr>Source Serif Pro Semi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Atharv Sasturkar</cp:lastModifiedBy>
  <cp:revision>7</cp:revision>
  <dcterms:created xsi:type="dcterms:W3CDTF">2024-11-28T09:13:08Z</dcterms:created>
  <dcterms:modified xsi:type="dcterms:W3CDTF">2024-12-02T05:51:59Z</dcterms:modified>
</cp:coreProperties>
</file>